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83" r:id="rId9"/>
    <p:sldId id="284" r:id="rId10"/>
    <p:sldId id="266" r:id="rId11"/>
    <p:sldId id="278" r:id="rId12"/>
    <p:sldId id="277" r:id="rId13"/>
    <p:sldId id="267" r:id="rId14"/>
    <p:sldId id="279" r:id="rId15"/>
    <p:sldId id="269" r:id="rId16"/>
    <p:sldId id="271" r:id="rId17"/>
    <p:sldId id="280" r:id="rId18"/>
    <p:sldId id="274" r:id="rId19"/>
    <p:sldId id="281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1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6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2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7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5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72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36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1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6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6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1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3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4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9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6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6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0C54D9-EFDC-4C44-AB5E-36EC6FCC346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02FE9BB-4B42-4365-846E-610D6478B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2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763254" cy="2677648"/>
          </a:xfrm>
        </p:spPr>
        <p:txBody>
          <a:bodyPr/>
          <a:lstStyle/>
          <a:p>
            <a:pPr algn="ctr"/>
            <a:r>
              <a:rPr lang="ru-RU" i="1" dirty="0"/>
              <a:t>ЛИЧНЫЙ КАБИНЕТ </a:t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9092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Работа с Личным кабинетом в</a:t>
            </a:r>
            <a:r>
              <a:rPr lang="en-US" dirty="0"/>
              <a:t> Full </a:t>
            </a:r>
            <a:r>
              <a:rPr lang="ru-RU" dirty="0"/>
              <a:t>версии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36" y="2435612"/>
            <a:ext cx="11140068" cy="4148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полной версии ЛКА для абонента доступны следующие операции: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платежных документов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Просмотр состояния договоров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Просмотр параметров начислений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Просмотр списка установленного оборудования</a:t>
            </a:r>
          </a:p>
          <a:p>
            <a:pPr marL="0" indent="0" algn="just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подключения полной версии ЛКА абоненту необходимо отправить заявку  на получение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пин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-кода</a:t>
            </a:r>
          </a:p>
          <a:p>
            <a:pPr marL="0" indent="0" algn="just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в квитанции абонента уже указан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пин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-код для подключения полной версии, то необходимо выбрать подходящий вариант и ввести код в появившееся окно.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4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Работа с Личным кабинетом в</a:t>
            </a:r>
            <a:r>
              <a:rPr lang="en-US" dirty="0"/>
              <a:t> Full </a:t>
            </a:r>
            <a:r>
              <a:rPr lang="ru-RU" dirty="0"/>
              <a:t>версии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36" y="2435612"/>
            <a:ext cx="11140068" cy="4148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15094E-6267-42B0-A0BA-F46DC382E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52" y="2435611"/>
            <a:ext cx="5238095" cy="35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Работа с Личным кабинетом в</a:t>
            </a:r>
            <a:r>
              <a:rPr lang="en-US" dirty="0"/>
              <a:t> Full </a:t>
            </a:r>
            <a:r>
              <a:rPr lang="ru-RU" dirty="0"/>
              <a:t>версии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36" y="2435612"/>
            <a:ext cx="11140068" cy="4148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Система отображает информацию и производит операции по газовым услугам и содержит блоки: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Персональная информация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Взаиморасчеты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Договоры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Акты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Каждый блок содержит определенный набор функций и предоставляет пользователям следующие возможности: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5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Персональная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Карточка абонента;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Установленное оборудование;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актуальной общей информации по ЛС:</a:t>
            </a:r>
          </a:p>
          <a:p>
            <a:pPr marL="1349375" indent="-268288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владельца ЛС (номер ЛС, ФИО Абонента, адрес регистрации, адрес доставки корреспонденции), </a:t>
            </a:r>
          </a:p>
          <a:p>
            <a:pPr marL="1349375" indent="-268288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подключенных приборов учета и их параметров,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3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Персональная информация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5C8FF0-DB97-46F2-A35F-CE34A0700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" y="2950627"/>
            <a:ext cx="11141075" cy="30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Взаиморасчеты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Состояние лицевого счета (текущая задолженность по услугам).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916A8A-50B9-4249-935F-9BA5D556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2" y="2810932"/>
            <a:ext cx="9584268" cy="2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8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Договоры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B043C2-15CA-4AF4-918B-84DDCFF91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2664179"/>
            <a:ext cx="10600267" cy="35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2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790BAD-5DA6-497F-B0B4-B4C27414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3127021"/>
            <a:ext cx="10199604" cy="26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3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Обратная связь</a:t>
            </a:r>
            <a:br>
              <a:rPr lang="ru-RU" dirty="0"/>
            </a:br>
            <a:r>
              <a:rPr lang="ru-RU" dirty="0"/>
              <a:t>Карта отделений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службе технической поддержки, адресах и контактах абонентских пунктов для обращения в случае возникновения вопросов или проблем при работе с системой.</a:t>
            </a:r>
          </a:p>
          <a:p>
            <a:pPr marL="0" lvl="0" indent="0">
              <a:buNone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отправить письмо в региональную газовую компанию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разделе «Карта отделений» на карте выбрать (кликните курсором мыши) на свое отделение или выберите ближайший участок.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Нажать написать в отделение.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Заполните форму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Затем отправить. 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17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Обратная связь</a:t>
            </a:r>
            <a:br>
              <a:rPr lang="ru-RU" dirty="0"/>
            </a:br>
            <a:r>
              <a:rPr lang="ru-RU" dirty="0"/>
              <a:t>Карта отделений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ECEF1-AAFD-41F9-867E-1C6988A6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2585156"/>
            <a:ext cx="10679290" cy="37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Термины 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94226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абонента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лицевой счет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ИПУ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прибор учета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Поставщик услуг (ПУ)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юридическое лицо, оказывающее абонентам тарифицированные услуги, ведет учет предоставленных услуг и их оплату.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Тарифицированная услуга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услуга, стоимость которой определяется количеством ее потребления и тарифом, установленным за единицу потребленного объема.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–облегченная версия ЛКК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полная версия ЛКК</a:t>
            </a:r>
          </a:p>
          <a:p>
            <a:pPr algn="just"/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5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Обратная связь</a:t>
            </a:r>
            <a:br>
              <a:rPr lang="ru-RU" dirty="0"/>
            </a:br>
            <a:r>
              <a:rPr lang="ru-RU" dirty="0"/>
              <a:t>Карта отделений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099042-159C-463B-A443-0B17FDA6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34" y="2483556"/>
            <a:ext cx="6096000" cy="41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4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Требования к абонентам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Абоненты, использующие ЛКА,  должны: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иметь опыт работы с персональным компьютером на уровне уверенного пользователя и свободно манипулировать стандартными средствами операционной системы;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иметь навыки работы хотя бы с одним из стандартных веб-браузеров:</a:t>
            </a:r>
          </a:p>
          <a:p>
            <a:pPr marL="1081088" indent="268288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Internet Explorer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81088" indent="268288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Mozilla Firefox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версии;</a:t>
            </a:r>
          </a:p>
          <a:p>
            <a:pPr marL="1081088" indent="268288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81088" indent="268288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Chrom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иметь минимальные знания для работы с приложениями, воспроизводящими электронные документы PDF-формата;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обладать навыками работы с периферийными устройствами персонального компьютера.</a:t>
            </a:r>
          </a:p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Для пользования ЛКА с мобильного устройства абонент может воспользоваться мобильным приложением. Приложение находится 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39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Регистрация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Адрес электронной почты или номер телефона в Личном кабинете используется в качестве  имени пользователя (логина) абонента для доступа к услугам Личного кабинета.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Дополнительные данные абонент сможет заполнить  в своем личном кабинете после регистрации.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Форма регистрации: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CCCA6A-EDD9-4D15-A9F8-529E7BA65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4" y="3024328"/>
            <a:ext cx="2743199" cy="35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Заполнение формы регистрации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или № телефона (логин). </a:t>
            </a:r>
          </a:p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указать корректный адрес электронной почты или номер телефона. Он будет использован в личном кабинете в качестве имени пользователя (логина) для доступа к услугам личного кабинета.</a:t>
            </a:r>
          </a:p>
          <a:p>
            <a:pPr marL="0" indent="0" algn="just">
              <a:buNone/>
            </a:pP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Пароль.</a:t>
            </a:r>
          </a:p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Паролем может использоваться любая комбинация букв на английском языке и цифр, количество символов не менее 6, не более 10. 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Зарегистрироваться.</a:t>
            </a:r>
          </a:p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После нажатия на кнопку «Зарегистрироваться» на почту / телефон, указанную абонентом при регистрации, будет отправлено письмо с подтверждением регистрации. Абоненту необходимо подтвердить регистрацию. Данный код необходимо ввести на форме подтверждения. </a:t>
            </a:r>
          </a:p>
        </p:txBody>
      </p:sp>
    </p:spTree>
    <p:extLst>
      <p:ext uri="{BB962C8B-B14F-4D97-AF65-F5344CB8AC3E}">
        <p14:creationId xmlns:p14="http://schemas.microsoft.com/office/powerpoint/2010/main" val="249506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802887"/>
            <a:ext cx="8761413" cy="947853"/>
          </a:xfrm>
        </p:spPr>
        <p:txBody>
          <a:bodyPr/>
          <a:lstStyle/>
          <a:p>
            <a:pPr algn="ctr"/>
            <a:r>
              <a:rPr lang="ru-RU" dirty="0"/>
              <a:t>Начало работы с Личным кабинетом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1"/>
            <a:ext cx="11140068" cy="432667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00"/>
              </a:spcBef>
              <a:buNone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Чтобы перейти к работе Личного Кабинета Нажать «Хорошо» далее ознакомиться с соглашением «Я согласен» далее «Подключить ЛС»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96F7A8-C701-4F95-84EA-0D1B57943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7" y="2844800"/>
            <a:ext cx="4413956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5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Оплата в 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397512"/>
            <a:ext cx="11140068" cy="414825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совершения оплаты в личном кабинете необходимо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Перейти в окно услуги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Нажать кнопку «Оплатить;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Ввести сумму к оплате;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Ввести показания счетчика (если необходимо);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Нажать «К оплате»;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 В новом окне заполнить реквизиты банковской карты.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7. Сумма к оплате не может быть меньше минимальной (10 руб.) и больше максимально доступной (15 000 руб.). Карта абонента должна принадлежать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 допустимым для оплаты платежным системам (VISA,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MasterCard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,МИР).</a:t>
            </a:r>
          </a:p>
          <a:p>
            <a:pPr marL="0" indent="0" algn="just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причин отказа в оплате: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Сумма к оплате меньше минимальной (10 руб.);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Сумма к оплате больше максимально доступной (15 000 руб.);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На карте абонента не хватает средств;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Карта абонента заблокирована;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карта должна поддерживает технологию 3D-Secure. Это можно уточнить в Банке, выпустившем карту.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 Карта абонента не принадлежит к допустимым для оплаты платежным системам (VISA,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MasterCard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,МИР).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6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Передача показаний приборов учета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C53AD0F-16E8-43F9-A449-252EBD61B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209" y="2603500"/>
            <a:ext cx="513639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7131"/>
            <a:ext cx="8761413" cy="1003609"/>
          </a:xfrm>
        </p:spPr>
        <p:txBody>
          <a:bodyPr/>
          <a:lstStyle/>
          <a:p>
            <a:pPr algn="ctr"/>
            <a:r>
              <a:rPr lang="ru-RU" dirty="0"/>
              <a:t>Передача показаний приборов учета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1AAE86F-EE7D-4A46-B6A7-162166EA1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38" y="2711226"/>
            <a:ext cx="7792537" cy="3200847"/>
          </a:xfrm>
        </p:spPr>
      </p:pic>
    </p:spTree>
    <p:extLst>
      <p:ext uri="{BB962C8B-B14F-4D97-AF65-F5344CB8AC3E}">
        <p14:creationId xmlns:p14="http://schemas.microsoft.com/office/powerpoint/2010/main" val="2433510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3644</TotalTime>
  <Words>695</Words>
  <Application>Microsoft Office PowerPoint</Application>
  <PresentationFormat>Широкоэкранный</PresentationFormat>
  <Paragraphs>102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Ион (конференц-зал)</vt:lpstr>
      <vt:lpstr>ЛИЧНЫЙ КАБИНЕТ  </vt:lpstr>
      <vt:lpstr>Термины и определения</vt:lpstr>
      <vt:lpstr>Требования к абонентам</vt:lpstr>
      <vt:lpstr>Регистрация</vt:lpstr>
      <vt:lpstr>Заполнение формы регистрации</vt:lpstr>
      <vt:lpstr>Начало работы с Личным кабинетом </vt:lpstr>
      <vt:lpstr>Оплата в ЛКА</vt:lpstr>
      <vt:lpstr>Передача показаний приборов учета</vt:lpstr>
      <vt:lpstr>Передача показаний приборов учета</vt:lpstr>
      <vt:lpstr>Работа с Личным кабинетом в Full версии</vt:lpstr>
      <vt:lpstr>Работа с Личным кабинетом в Full версии</vt:lpstr>
      <vt:lpstr>Работа с Личным кабинетом в Full версии</vt:lpstr>
      <vt:lpstr>Персональная информация</vt:lpstr>
      <vt:lpstr>Персональная информация</vt:lpstr>
      <vt:lpstr>Взаиморасчеты </vt:lpstr>
      <vt:lpstr>Договоры</vt:lpstr>
      <vt:lpstr>Акты</vt:lpstr>
      <vt:lpstr>Обратная связь Карта отделений</vt:lpstr>
      <vt:lpstr>Обратная связь Карта отделений</vt:lpstr>
      <vt:lpstr>Обратная связь Карта отделений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ЛИЧНЫЙ КАБИНЕТ  ОПЛАТА ГАЗА</dc:title>
  <dc:creator>Мариэтта Кеворкова</dc:creator>
  <cp:lastModifiedBy>Андрей Степанов</cp:lastModifiedBy>
  <cp:revision>52</cp:revision>
  <dcterms:created xsi:type="dcterms:W3CDTF">2017-03-19T15:23:58Z</dcterms:created>
  <dcterms:modified xsi:type="dcterms:W3CDTF">2019-12-19T08:20:29Z</dcterms:modified>
</cp:coreProperties>
</file>